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Poppins Medium"/>
      <p:regular r:id="rId19"/>
      <p:bold r:id="rId20"/>
      <p:italic r:id="rId21"/>
      <p:boldItalic r:id="rId22"/>
    </p:embeddedFont>
    <p:embeddedFont>
      <p:font typeface="Poppins SemiBold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EC1CF7-7433-4ABD-ACD8-3429C7F81F23}">
  <a:tblStyle styleId="{7DEC1CF7-7433-4ABD-ACD8-3429C7F81F2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bold.fntdata"/><Relationship Id="rId22" Type="http://schemas.openxmlformats.org/officeDocument/2006/relationships/font" Target="fonts/PoppinsMedium-boldItalic.fntdata"/><Relationship Id="rId21" Type="http://schemas.openxmlformats.org/officeDocument/2006/relationships/font" Target="fonts/PoppinsMedium-italic.fntdata"/><Relationship Id="rId24" Type="http://schemas.openxmlformats.org/officeDocument/2006/relationships/font" Target="fonts/PoppinsSemiBold-bold.fntdata"/><Relationship Id="rId23" Type="http://schemas.openxmlformats.org/officeDocument/2006/relationships/font" Target="fonts/PoppinsSemiBol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SemiBold-boldItalic.fntdata"/><Relationship Id="rId25" Type="http://schemas.openxmlformats.org/officeDocument/2006/relationships/font" Target="fonts/PoppinsSemiBold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OpenSa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Poppins-regular.fntdata"/><Relationship Id="rId14" Type="http://schemas.openxmlformats.org/officeDocument/2006/relationships/slide" Target="slides/slide7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19" Type="http://schemas.openxmlformats.org/officeDocument/2006/relationships/font" Target="fonts/PoppinsMedium-regular.fntdata"/><Relationship Id="rId18" Type="http://schemas.openxmlformats.org/officeDocument/2006/relationships/font" Target="fonts/Poppi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3f4d3f03d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3f4d3f03d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7a6ebca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27a6ebca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7a6ebca1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7a6ebca1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9dcbc8d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9dcbc8d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9dcbc8d1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9dcbc8d1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9dcbc8d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9dcbc8d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7a6ebca1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7a6ebca1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07600"/>
            <a:ext cx="8088600" cy="81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2" name="Google Shape;52;p13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65600"/>
            <a:ext cx="84258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2_2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87250" y="3520725"/>
            <a:ext cx="7969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32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834000" y="4138775"/>
            <a:ext cx="74760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2F7E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2F7E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2F7E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2F7E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2F7E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2F7E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2F7E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2F7E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 - SCREENSHOT">
  <p:cSld name="CUSTOM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207600"/>
            <a:ext cx="8088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b="2257" l="0" r="25054" t="0"/>
          <a:stretch/>
        </p:blipFill>
        <p:spPr>
          <a:xfrm>
            <a:off x="4768800" y="1085425"/>
            <a:ext cx="4375200" cy="4058076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0920000" dist="9525">
              <a:srgbClr val="556271">
                <a:alpha val="23920"/>
              </a:srgbClr>
            </a:outerShdw>
          </a:effectLst>
        </p:spPr>
      </p:pic>
      <p:sp>
        <p:nvSpPr>
          <p:cNvPr id="64" name="Google Shape;64;p16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65600"/>
            <a:ext cx="4038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TITLE_2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7"/>
          <p:cNvCxnSpPr/>
          <p:nvPr/>
        </p:nvCxnSpPr>
        <p:spPr>
          <a:xfrm>
            <a:off x="4263073" y="1191600"/>
            <a:ext cx="0" cy="2782200"/>
          </a:xfrm>
          <a:prstGeom prst="straightConnector1">
            <a:avLst/>
          </a:prstGeom>
          <a:noFill/>
          <a:ln cap="flat" cmpd="sng" w="38100">
            <a:solidFill>
              <a:srgbClr val="6933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7"/>
          <p:cNvSpPr txBox="1"/>
          <p:nvPr>
            <p:ph type="title"/>
          </p:nvPr>
        </p:nvSpPr>
        <p:spPr>
          <a:xfrm>
            <a:off x="860775" y="1147900"/>
            <a:ext cx="3009300" cy="28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8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7"/>
          <p:cNvSpPr/>
          <p:nvPr/>
        </p:nvSpPr>
        <p:spPr>
          <a:xfrm flipH="1" rot="10800000">
            <a:off x="-10475" y="5038025"/>
            <a:ext cx="9160500" cy="1110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513250" y="1165600"/>
            <a:ext cx="40389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A">
  <p:cSld name="TITLE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455625" y="2470100"/>
            <a:ext cx="44310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32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513064" y="3643750"/>
            <a:ext cx="41568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 - TWO COLUMN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207600"/>
            <a:ext cx="8088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" name="Google Shape;78;p19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165600"/>
            <a:ext cx="4038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4728875" y="1165600"/>
            <a:ext cx="4038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81" name="Google Shape;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 - TITLE ONLY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311700" y="207600"/>
            <a:ext cx="8088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B">
  <p:cSld name="TITLE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368400" y="2558950"/>
            <a:ext cx="40566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32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4420986" y="3732600"/>
            <a:ext cx="3805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89" name="Google Shape;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456" y="383375"/>
            <a:ext cx="295851" cy="3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 - BLANK">
  <p:cSld name="CUSTOM_2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311700" y="207600"/>
            <a:ext cx="8088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pic>
        <p:nvPicPr>
          <p:cNvPr id="94" name="Google Shape;9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>
  <p:cSld name="TITLE_2_2_1_1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455625" y="1663050"/>
            <a:ext cx="7969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" type="subTitle"/>
          </p:nvPr>
        </p:nvSpPr>
        <p:spPr>
          <a:xfrm>
            <a:off x="558932" y="2836700"/>
            <a:ext cx="74760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98" name="Google Shape;9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687" y="-17262"/>
            <a:ext cx="9205376" cy="517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2">
  <p:cSld name="TITLE_2_2_1_1_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455625" y="1663050"/>
            <a:ext cx="7969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" type="subTitle"/>
          </p:nvPr>
        </p:nvSpPr>
        <p:spPr>
          <a:xfrm>
            <a:off x="558932" y="2836700"/>
            <a:ext cx="74760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650" y="-20613"/>
            <a:ext cx="9217300" cy="518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3">
  <p:cSld name="TITLE_2_2_1_1_2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455625" y="1663050"/>
            <a:ext cx="7969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558932" y="2836700"/>
            <a:ext cx="74760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EEEEE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650" y="-20613"/>
            <a:ext cx="9217300" cy="518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311700" y="207600"/>
            <a:ext cx="8088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 sz="28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9" name="Google Shape;109;p26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165600"/>
            <a:ext cx="84258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11" name="Google Shape;1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ITLE_2_2_1_1_1">
    <p:bg>
      <p:bgPr>
        <a:solidFill>
          <a:srgbClr val="152849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7"/>
          <p:cNvSpPr txBox="1"/>
          <p:nvPr>
            <p:ph type="title"/>
          </p:nvPr>
        </p:nvSpPr>
        <p:spPr>
          <a:xfrm>
            <a:off x="587250" y="782250"/>
            <a:ext cx="79695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None/>
              <a:defRPr sz="31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690557" y="2037200"/>
            <a:ext cx="74760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LAYOUT">
  <p:cSld name="CUSTOM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 sz="28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2" type="title"/>
          </p:nvPr>
        </p:nvSpPr>
        <p:spPr>
          <a:xfrm>
            <a:off x="323573" y="710945"/>
            <a:ext cx="80196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19" name="Google Shape;119;p28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65600"/>
            <a:ext cx="84708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LAYOUT - TWO COLUMN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311700" y="1165600"/>
            <a:ext cx="4038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2" type="body"/>
          </p:nvPr>
        </p:nvSpPr>
        <p:spPr>
          <a:xfrm>
            <a:off x="4674675" y="1165600"/>
            <a:ext cx="4038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9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 sz="28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7" name="Google Shape;127;p29"/>
          <p:cNvSpPr txBox="1"/>
          <p:nvPr>
            <p:ph idx="3" type="title"/>
          </p:nvPr>
        </p:nvSpPr>
        <p:spPr>
          <a:xfrm>
            <a:off x="323573" y="710945"/>
            <a:ext cx="80196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LAYOUT - TITLE ONLY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0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 sz="28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2" type="title"/>
          </p:nvPr>
        </p:nvSpPr>
        <p:spPr>
          <a:xfrm>
            <a:off x="323573" y="710945"/>
            <a:ext cx="80196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133" name="Google Shape;13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LAYOUT - SCREENSHOT">
  <p:cSld name="CUSTOM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1"/>
          <p:cNvPicPr preferRelativeResize="0"/>
          <p:nvPr/>
        </p:nvPicPr>
        <p:blipFill rotWithShape="1">
          <a:blip r:embed="rId3">
            <a:alphaModFix/>
          </a:blip>
          <a:srcRect b="2257" l="0" r="25054" t="0"/>
          <a:stretch/>
        </p:blipFill>
        <p:spPr>
          <a:xfrm>
            <a:off x="4768800" y="1085425"/>
            <a:ext cx="4375200" cy="4058076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0920000" dist="9525">
              <a:srgbClr val="556271">
                <a:alpha val="23920"/>
              </a:srgbClr>
            </a:outerShdw>
          </a:effectLst>
        </p:spPr>
      </p:pic>
      <p:sp>
        <p:nvSpPr>
          <p:cNvPr id="136" name="Google Shape;136;p31"/>
          <p:cNvSpPr/>
          <p:nvPr/>
        </p:nvSpPr>
        <p:spPr>
          <a:xfrm>
            <a:off x="0" y="5052900"/>
            <a:ext cx="9157800" cy="975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311700" y="1165600"/>
            <a:ext cx="40389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 sz="28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b="0" sz="24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idx="2" type="title"/>
          </p:nvPr>
        </p:nvSpPr>
        <p:spPr>
          <a:xfrm>
            <a:off x="323573" y="710945"/>
            <a:ext cx="80196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4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pic>
        <p:nvPicPr>
          <p:cNvPr id="140" name="Google Shape;14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D - DARK">
  <p:cSld name="TITLE_2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/>
          <p:nvPr/>
        </p:nvSpPr>
        <p:spPr>
          <a:xfrm>
            <a:off x="-41225" y="-41225"/>
            <a:ext cx="4625400" cy="51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32"/>
          <p:cNvSpPr txBox="1"/>
          <p:nvPr>
            <p:ph type="title"/>
          </p:nvPr>
        </p:nvSpPr>
        <p:spPr>
          <a:xfrm>
            <a:off x="303225" y="1071700"/>
            <a:ext cx="30423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" type="subTitle"/>
          </p:nvPr>
        </p:nvSpPr>
        <p:spPr>
          <a:xfrm>
            <a:off x="402624" y="2642550"/>
            <a:ext cx="29430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2" type="body"/>
          </p:nvPr>
        </p:nvSpPr>
        <p:spPr>
          <a:xfrm>
            <a:off x="4835175" y="1071700"/>
            <a:ext cx="40863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46" name="Google Shape;1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D - DARK 2">
  <p:cSld name="TITLE_2_1_2_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/>
          <p:nvPr/>
        </p:nvSpPr>
        <p:spPr>
          <a:xfrm>
            <a:off x="4518600" y="-41225"/>
            <a:ext cx="4625400" cy="5193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33"/>
          <p:cNvSpPr txBox="1"/>
          <p:nvPr>
            <p:ph type="title"/>
          </p:nvPr>
        </p:nvSpPr>
        <p:spPr>
          <a:xfrm>
            <a:off x="4863050" y="1071700"/>
            <a:ext cx="30423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" type="subTitle"/>
          </p:nvPr>
        </p:nvSpPr>
        <p:spPr>
          <a:xfrm>
            <a:off x="4962449" y="2642550"/>
            <a:ext cx="29430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FFFFFF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33"/>
          <p:cNvSpPr txBox="1"/>
          <p:nvPr>
            <p:ph idx="2" type="body"/>
          </p:nvPr>
        </p:nvSpPr>
        <p:spPr>
          <a:xfrm>
            <a:off x="209550" y="1071700"/>
            <a:ext cx="40863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2" name="Google Shape;15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D - Light 1">
  <p:cSld name="TITLE_2_1_2_2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4"/>
          <p:cNvSpPr txBox="1"/>
          <p:nvPr>
            <p:ph idx="1" type="body"/>
          </p:nvPr>
        </p:nvSpPr>
        <p:spPr>
          <a:xfrm>
            <a:off x="209550" y="1215100"/>
            <a:ext cx="40863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D - Light 2">
  <p:cSld name="TITLE_2_1_2_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737" y="-17275"/>
            <a:ext cx="9205473" cy="517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5"/>
          <p:cNvSpPr txBox="1"/>
          <p:nvPr>
            <p:ph idx="1" type="body"/>
          </p:nvPr>
        </p:nvSpPr>
        <p:spPr>
          <a:xfrm>
            <a:off x="4835175" y="1215100"/>
            <a:ext cx="40863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9" name="Google Shape;1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D - LIGHT">
  <p:cSld name="TITLE_2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title"/>
          </p:nvPr>
        </p:nvSpPr>
        <p:spPr>
          <a:xfrm>
            <a:off x="307140" y="1071700"/>
            <a:ext cx="3192300" cy="1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0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307146" y="2411700"/>
            <a:ext cx="31923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400">
                <a:solidFill>
                  <a:srgbClr val="000000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000000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000000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000000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000000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000000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000000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p36"/>
          <p:cNvSpPr/>
          <p:nvPr/>
        </p:nvSpPr>
        <p:spPr>
          <a:xfrm flipH="1" rot="10800000">
            <a:off x="-10475" y="5038025"/>
            <a:ext cx="9160500" cy="111000"/>
          </a:xfrm>
          <a:prstGeom prst="rect">
            <a:avLst/>
          </a:prstGeom>
          <a:gradFill>
            <a:gsLst>
              <a:gs pos="0">
                <a:srgbClr val="00FCED"/>
              </a:gs>
              <a:gs pos="100000">
                <a:srgbClr val="6933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6"/>
          <p:cNvSpPr txBox="1"/>
          <p:nvPr>
            <p:ph idx="2" type="body"/>
          </p:nvPr>
        </p:nvSpPr>
        <p:spPr>
          <a:xfrm>
            <a:off x="3798646" y="1071700"/>
            <a:ext cx="49767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65" name="Google Shape;16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050" y="387825"/>
            <a:ext cx="292251" cy="36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9" name="Google Shape;16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0" name="Google Shape;17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207600"/>
            <a:ext cx="8088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SemiBold"/>
              <a:buNone/>
              <a:defRPr b="0" i="0" sz="2800" u="none" cap="none" strike="noStrike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33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6933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33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6933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33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6933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33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6933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33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6933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33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6933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33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6933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33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6933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47900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●"/>
              <a:defRPr i="0" sz="16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•"/>
              <a:defRPr i="0" sz="14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 i="0" sz="12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type="title"/>
          </p:nvPr>
        </p:nvSpPr>
        <p:spPr>
          <a:xfrm>
            <a:off x="455625" y="2470100"/>
            <a:ext cx="4431000" cy="11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Setup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/>
          <p:nvPr/>
        </p:nvSpPr>
        <p:spPr>
          <a:xfrm>
            <a:off x="1718200" y="1557400"/>
            <a:ext cx="6907200" cy="2579100"/>
          </a:xfrm>
          <a:prstGeom prst="rect">
            <a:avLst/>
          </a:prstGeom>
          <a:solidFill>
            <a:srgbClr val="29378C">
              <a:alpha val="28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40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</a:t>
            </a:r>
            <a:r>
              <a:rPr lang="en"/>
              <a:t>Threaded Benchmark</a:t>
            </a:r>
            <a:endParaRPr/>
          </a:p>
        </p:txBody>
      </p:sp>
      <p:pic>
        <p:nvPicPr>
          <p:cNvPr id="182" name="Google Shape;1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00" y="1689113"/>
            <a:ext cx="869775" cy="8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0"/>
          <p:cNvSpPr txBox="1"/>
          <p:nvPr/>
        </p:nvSpPr>
        <p:spPr>
          <a:xfrm>
            <a:off x="45938" y="2571750"/>
            <a:ext cx="15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MAC M3 - 6 Cores / 16GB Memory</a:t>
            </a:r>
            <a:br>
              <a:rPr lang="en" sz="6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(France)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203" y="3767195"/>
            <a:ext cx="295452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573" y="2728789"/>
            <a:ext cx="1362350" cy="13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898" y="2728789"/>
            <a:ext cx="1362350" cy="13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223" y="2728789"/>
            <a:ext cx="1362350" cy="13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0"/>
          <p:cNvSpPr txBox="1"/>
          <p:nvPr/>
        </p:nvSpPr>
        <p:spPr>
          <a:xfrm>
            <a:off x="4426313" y="4136500"/>
            <a:ext cx="154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5-Nodes Single Region Cluster</a:t>
            </a:r>
            <a:br>
              <a:rPr lang="en" sz="6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(us-east-1)</a:t>
            </a:r>
            <a:br>
              <a:rPr lang="en" sz="600">
                <a:latin typeface="Open Sans"/>
                <a:ea typeface="Open Sans"/>
                <a:cs typeface="Open Sans"/>
                <a:sym typeface="Open Sans"/>
              </a:rPr>
            </a:br>
            <a:endParaRPr sz="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m5d.2xlarge</a:t>
            </a: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8vCPU, Memory 32GB, Disk GP3 200GB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6836" y="1832064"/>
            <a:ext cx="488500" cy="48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40"/>
          <p:cNvCxnSpPr>
            <a:stCxn id="182" idx="3"/>
            <a:endCxn id="189" idx="1"/>
          </p:cNvCxnSpPr>
          <p:nvPr/>
        </p:nvCxnSpPr>
        <p:spPr>
          <a:xfrm flipH="1" rot="10800000">
            <a:off x="1255575" y="2076300"/>
            <a:ext cx="3701400" cy="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40"/>
          <p:cNvCxnSpPr>
            <a:stCxn id="189" idx="2"/>
            <a:endCxn id="185" idx="0"/>
          </p:cNvCxnSpPr>
          <p:nvPr/>
        </p:nvCxnSpPr>
        <p:spPr>
          <a:xfrm flipH="1">
            <a:off x="4026886" y="2320563"/>
            <a:ext cx="11742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40"/>
          <p:cNvCxnSpPr>
            <a:stCxn id="189" idx="2"/>
            <a:endCxn id="186" idx="0"/>
          </p:cNvCxnSpPr>
          <p:nvPr/>
        </p:nvCxnSpPr>
        <p:spPr>
          <a:xfrm>
            <a:off x="5201086" y="2320563"/>
            <a:ext cx="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40"/>
          <p:cNvCxnSpPr>
            <a:stCxn id="189" idx="2"/>
            <a:endCxn id="187" idx="0"/>
          </p:cNvCxnSpPr>
          <p:nvPr/>
        </p:nvCxnSpPr>
        <p:spPr>
          <a:xfrm>
            <a:off x="5201086" y="2320563"/>
            <a:ext cx="11742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40"/>
          <p:cNvSpPr txBox="1"/>
          <p:nvPr/>
        </p:nvSpPr>
        <p:spPr>
          <a:xfrm>
            <a:off x="2661025" y="1832075"/>
            <a:ext cx="1174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1 Batch Job</a:t>
            </a:r>
            <a:endParaRPr sz="3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5" name="Google Shape;1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7948" y="2728789"/>
            <a:ext cx="1362350" cy="13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23" y="2728789"/>
            <a:ext cx="1362350" cy="136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40"/>
          <p:cNvCxnSpPr>
            <a:stCxn id="189" idx="2"/>
            <a:endCxn id="196" idx="0"/>
          </p:cNvCxnSpPr>
          <p:nvPr/>
        </p:nvCxnSpPr>
        <p:spPr>
          <a:xfrm flipH="1">
            <a:off x="2664286" y="2320563"/>
            <a:ext cx="25368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40"/>
          <p:cNvCxnSpPr>
            <a:stCxn id="189" idx="2"/>
            <a:endCxn id="195" idx="0"/>
          </p:cNvCxnSpPr>
          <p:nvPr/>
        </p:nvCxnSpPr>
        <p:spPr>
          <a:xfrm>
            <a:off x="5201086" y="2320563"/>
            <a:ext cx="2517900" cy="4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40"/>
          <p:cNvSpPr txBox="1"/>
          <p:nvPr>
            <p:ph idx="2" type="title"/>
          </p:nvPr>
        </p:nvSpPr>
        <p:spPr>
          <a:xfrm>
            <a:off x="323573" y="710945"/>
            <a:ext cx="8019600" cy="390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Details</a:t>
            </a:r>
            <a:endParaRPr/>
          </a:p>
        </p:txBody>
      </p:sp>
      <p:sp>
        <p:nvSpPr>
          <p:cNvPr id="200" name="Google Shape;200;p40"/>
          <p:cNvSpPr/>
          <p:nvPr/>
        </p:nvSpPr>
        <p:spPr>
          <a:xfrm>
            <a:off x="1476075" y="1736713"/>
            <a:ext cx="779700" cy="7746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100000 Records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Single-Threaded Benchmark</a:t>
            </a:r>
            <a:endParaRPr/>
          </a:p>
        </p:txBody>
      </p:sp>
      <p:graphicFrame>
        <p:nvGraphicFramePr>
          <p:cNvPr id="206" name="Google Shape;206;p41"/>
          <p:cNvGraphicFramePr/>
          <p:nvPr/>
        </p:nvGraphicFramePr>
        <p:xfrm>
          <a:off x="2190750" y="102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{7DEC1CF7-7433-4ABD-ACD8-3429C7F81F23}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Batch Size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CRDB - </a:t>
                      </a:r>
                      <a:r>
                        <a:rPr b="1" lang="en" sz="1000"/>
                        <a:t>5-Nodes Single-Region Multi-AZ Cluster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Insert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Update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Delete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Mixed CRUD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412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441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378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2250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2560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2419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2825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21247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22137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22936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18685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100000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143625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138173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185398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169809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7" name="Google Shape;207;p41"/>
          <p:cNvGraphicFramePr/>
          <p:nvPr/>
        </p:nvGraphicFramePr>
        <p:xfrm>
          <a:off x="285750" y="242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{7DEC1CF7-7433-4ABD-ACD8-3429C7F81F23}</a:tableStyleId>
              </a:tblPr>
              <a:tblGrid>
                <a:gridCol w="541950"/>
                <a:gridCol w="410550"/>
                <a:gridCol w="476250"/>
                <a:gridCol w="476250"/>
                <a:gridCol w="476250"/>
                <a:gridCol w="476250"/>
                <a:gridCol w="476250"/>
                <a:gridCol w="476250"/>
                <a:gridCol w="476250"/>
              </a:tblGrid>
              <a:tr h="1748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Batch Size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RDS PG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Cloud SQL PG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17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Insert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Update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Delete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Mixed CRUD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Insert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Update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Delete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Mixed CRUD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374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373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350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241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413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439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301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1025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879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824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967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1290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1214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930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6944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6338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6487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6095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7497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7283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6653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7688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100000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87046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85041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76489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65857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89316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89583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87314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84960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-15%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-2%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-11%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-16%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-12%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3%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10%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8" name="Google Shape;208;p41"/>
          <p:cNvGraphicFramePr/>
          <p:nvPr/>
        </p:nvGraphicFramePr>
        <p:xfrm>
          <a:off x="4572000" y="242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{7DEC1CF7-7433-4ABD-ACD8-3429C7F81F23}</a:tableStyleId>
              </a:tblPr>
              <a:tblGrid>
                <a:gridCol w="570550"/>
                <a:gridCol w="570550"/>
                <a:gridCol w="570550"/>
                <a:gridCol w="570550"/>
                <a:gridCol w="570550"/>
                <a:gridCol w="570550"/>
                <a:gridCol w="570550"/>
                <a:gridCol w="570550"/>
              </a:tblGrid>
              <a:tr h="20590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DB2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Oracle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Insert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Update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Delete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Mixed CRUD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Insert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Update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Delete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Mixed CRUD</a:t>
                      </a:r>
                      <a:endParaRPr b="1" sz="9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356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319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12132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14424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13175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13244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1814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1917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1664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118938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121854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118933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119908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15709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13521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12182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11045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1123956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1236454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1102764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1154391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129320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144333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127070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112096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∞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∞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∞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∞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-11%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4%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-46%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0000"/>
                          </a:solidFill>
                        </a:rPr>
                        <a:t>-51%</a:t>
                      </a:r>
                      <a:endParaRPr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98%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98%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98%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</a:rPr>
                        <a:t>98%</a:t>
                      </a:r>
                      <a:endParaRPr sz="1000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41"/>
          <p:cNvSpPr txBox="1"/>
          <p:nvPr>
            <p:ph idx="2" type="title"/>
          </p:nvPr>
        </p:nvSpPr>
        <p:spPr>
          <a:xfrm>
            <a:off x="323575" y="710948"/>
            <a:ext cx="8019600" cy="241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CRDB vs Managed Postgres, Db2 and Oracle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Parallelization</a:t>
            </a:r>
            <a:r>
              <a:rPr lang="en"/>
              <a:t> Benchmark</a:t>
            </a:r>
            <a:endParaRPr/>
          </a:p>
        </p:txBody>
      </p:sp>
      <p:sp>
        <p:nvSpPr>
          <p:cNvPr id="215" name="Google Shape;215;p42"/>
          <p:cNvSpPr txBox="1"/>
          <p:nvPr>
            <p:ph idx="2" type="title"/>
          </p:nvPr>
        </p:nvSpPr>
        <p:spPr>
          <a:xfrm>
            <a:off x="323573" y="710945"/>
            <a:ext cx="8019600" cy="390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Details</a:t>
            </a:r>
            <a:endParaRPr/>
          </a:p>
        </p:txBody>
      </p:sp>
      <p:pic>
        <p:nvPicPr>
          <p:cNvPr id="216" name="Google Shape;2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1247"/>
            <a:ext cx="4419600" cy="16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00" y="3020300"/>
            <a:ext cx="4388812" cy="166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 txBox="1"/>
          <p:nvPr/>
        </p:nvSpPr>
        <p:spPr>
          <a:xfrm>
            <a:off x="4656100" y="1101250"/>
            <a:ext cx="44196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"/>
              <a:buChar char="●"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Batch input file is split based on database partition ranges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"/>
              <a:buChar char="●"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In CRDB: create as many job threads as nodes in the cluster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"/>
              <a:buChar char="●"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In other DBs: create as many job threads as partitions in the DB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"/>
              <a:buChar char="●"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For each thread: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"/>
              <a:buChar char="○"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Iterate over the chunk, execute the CRUD operations into the node/partition and collect metrics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"/>
              <a:buChar char="○"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Deactivate JDBC autocommit, and we explicitly commit once the batch is over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"/>
              <a:buChar char="○"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Add batch statements into a JDBC batch and execute them once the chunk is over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pen Sans"/>
              <a:buChar char="●"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For 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CRDB, inserts/updates were optimized using </a:t>
            </a: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rewriteBatchedInserts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rewriteBatchedUpdates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parameters.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956925" y="2653175"/>
            <a:ext cx="35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Cockroach DB v24.1.1 - 5-Nodes Single Region Cluster</a:t>
            </a:r>
            <a:br>
              <a:rPr b="1" lang="en" sz="6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(us-east-1)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m5d.2xlarge - 8vCPU, Memory 32GB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304800" y="4605600"/>
            <a:ext cx="14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Managed PostgreSQL 16 - EE</a:t>
            </a:r>
            <a:br>
              <a:rPr b="1" lang="en" sz="6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(us-east-1)</a:t>
            </a:r>
            <a:br>
              <a:rPr lang="en" sz="6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m5d.2xlarge - 8vCPU, Memory 32GB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42"/>
          <p:cNvSpPr txBox="1"/>
          <p:nvPr/>
        </p:nvSpPr>
        <p:spPr>
          <a:xfrm>
            <a:off x="3481500" y="4605600"/>
            <a:ext cx="154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Managed Oracle 19 - EE</a:t>
            </a:r>
            <a:br>
              <a:rPr b="1" lang="en" sz="6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(us-east-1)</a:t>
            </a:r>
            <a:br>
              <a:rPr lang="en" sz="6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db.m5.2xlarge - 8vCPU, Memory 32GB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42"/>
          <p:cNvSpPr txBox="1"/>
          <p:nvPr/>
        </p:nvSpPr>
        <p:spPr>
          <a:xfrm>
            <a:off x="1703400" y="4605600"/>
            <a:ext cx="184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Managed IBM DB2 13 - Performance (Gen 3)</a:t>
            </a:r>
            <a:br>
              <a:rPr b="1" lang="en" sz="6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(us-east-1)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pen Sans"/>
                <a:ea typeface="Open Sans"/>
                <a:cs typeface="Open Sans"/>
                <a:sym typeface="Open Sans"/>
              </a:rPr>
              <a:t>7.84 RU - 8vCPU, Memory 32GB</a:t>
            </a:r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Parallelization Benchmark</a:t>
            </a:r>
            <a:endParaRPr/>
          </a:p>
        </p:txBody>
      </p:sp>
      <p:sp>
        <p:nvSpPr>
          <p:cNvPr id="228" name="Google Shape;228;p43"/>
          <p:cNvSpPr txBox="1"/>
          <p:nvPr>
            <p:ph idx="2" type="title"/>
          </p:nvPr>
        </p:nvSpPr>
        <p:spPr>
          <a:xfrm>
            <a:off x="323573" y="710945"/>
            <a:ext cx="8019600" cy="390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Chart</a:t>
            </a:r>
            <a:endParaRPr/>
          </a:p>
        </p:txBody>
      </p:sp>
      <p:pic>
        <p:nvPicPr>
          <p:cNvPr id="229" name="Google Shape;229;p4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75" y="3202623"/>
            <a:ext cx="2838000" cy="17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550" y="3202625"/>
            <a:ext cx="2838000" cy="174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3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525" y="3202625"/>
            <a:ext cx="2838010" cy="17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3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0024" y="906350"/>
            <a:ext cx="3343051" cy="2050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3" name="Google Shape;233;p43"/>
          <p:cNvSpPr txBox="1"/>
          <p:nvPr/>
        </p:nvSpPr>
        <p:spPr>
          <a:xfrm rot="-5400000">
            <a:off x="2339400" y="1860875"/>
            <a:ext cx="11187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Job Execution Time (ms)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4" name="Google Shape;234;p43"/>
          <p:cNvCxnSpPr/>
          <p:nvPr/>
        </p:nvCxnSpPr>
        <p:spPr>
          <a:xfrm flipH="1" rot="10800000">
            <a:off x="2969250" y="2925263"/>
            <a:ext cx="3349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43"/>
          <p:cNvCxnSpPr/>
          <p:nvPr/>
        </p:nvCxnSpPr>
        <p:spPr>
          <a:xfrm rot="10800000">
            <a:off x="2999775" y="889025"/>
            <a:ext cx="900" cy="20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6" name="Google Shape;236;p43"/>
          <p:cNvSpPr txBox="1"/>
          <p:nvPr/>
        </p:nvSpPr>
        <p:spPr>
          <a:xfrm>
            <a:off x="4081600" y="2997488"/>
            <a:ext cx="11199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Workload (# Records)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7" name="Google Shape;237;p43"/>
          <p:cNvCxnSpPr/>
          <p:nvPr/>
        </p:nvCxnSpPr>
        <p:spPr>
          <a:xfrm rot="10800000">
            <a:off x="360625" y="3194675"/>
            <a:ext cx="900" cy="17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8" name="Google Shape;238;p43"/>
          <p:cNvSpPr txBox="1"/>
          <p:nvPr/>
        </p:nvSpPr>
        <p:spPr>
          <a:xfrm rot="-5400000">
            <a:off x="-332400" y="4002300"/>
            <a:ext cx="11472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Job </a:t>
            </a: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Execution</a:t>
            </a: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 Time (ms)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9" name="Google Shape;239;p43"/>
          <p:cNvCxnSpPr/>
          <p:nvPr/>
        </p:nvCxnSpPr>
        <p:spPr>
          <a:xfrm flipH="1" rot="10800000">
            <a:off x="323400" y="4870475"/>
            <a:ext cx="86409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0" name="Google Shape;240;p43"/>
          <p:cNvSpPr txBox="1"/>
          <p:nvPr/>
        </p:nvSpPr>
        <p:spPr>
          <a:xfrm>
            <a:off x="1254225" y="4909775"/>
            <a:ext cx="11199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Workload (# Records)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43"/>
          <p:cNvSpPr txBox="1"/>
          <p:nvPr/>
        </p:nvSpPr>
        <p:spPr>
          <a:xfrm>
            <a:off x="4234000" y="4909775"/>
            <a:ext cx="11199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Workload (# Records)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43"/>
          <p:cNvSpPr txBox="1"/>
          <p:nvPr/>
        </p:nvSpPr>
        <p:spPr>
          <a:xfrm>
            <a:off x="7129600" y="4909775"/>
            <a:ext cx="11199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Workload (# Records)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3" name="Google Shape;243;p43"/>
          <p:cNvGrpSpPr/>
          <p:nvPr/>
        </p:nvGrpSpPr>
        <p:grpSpPr>
          <a:xfrm>
            <a:off x="6705575" y="1295825"/>
            <a:ext cx="2170100" cy="917100"/>
            <a:chOff x="6705575" y="1295825"/>
            <a:chExt cx="2170100" cy="917100"/>
          </a:xfrm>
        </p:grpSpPr>
        <p:sp>
          <p:nvSpPr>
            <p:cNvPr id="244" name="Google Shape;244;p43"/>
            <p:cNvSpPr/>
            <p:nvPr/>
          </p:nvSpPr>
          <p:spPr>
            <a:xfrm>
              <a:off x="6834075" y="1524425"/>
              <a:ext cx="141000" cy="14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3C7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5" name="Google Shape;245;p43"/>
            <p:cNvSpPr txBox="1"/>
            <p:nvPr/>
          </p:nvSpPr>
          <p:spPr>
            <a:xfrm>
              <a:off x="6980575" y="1524425"/>
              <a:ext cx="18951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Open Sans"/>
                  <a:ea typeface="Open Sans"/>
                  <a:cs typeface="Open Sans"/>
                  <a:sym typeface="Open Sans"/>
                </a:rPr>
                <a:t>CRDB is 24% faster than RDS Postgres</a:t>
              </a:r>
              <a:endParaRPr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6" name="Google Shape;246;p43"/>
            <p:cNvSpPr/>
            <p:nvPr/>
          </p:nvSpPr>
          <p:spPr>
            <a:xfrm>
              <a:off x="6834075" y="1753025"/>
              <a:ext cx="141000" cy="14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3C7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43"/>
            <p:cNvSpPr txBox="1"/>
            <p:nvPr/>
          </p:nvSpPr>
          <p:spPr>
            <a:xfrm>
              <a:off x="6980575" y="1753025"/>
              <a:ext cx="18951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Open Sans"/>
                  <a:ea typeface="Open Sans"/>
                  <a:cs typeface="Open Sans"/>
                  <a:sym typeface="Open Sans"/>
                </a:rPr>
                <a:t>CRDB is 34% faster than CloudSQL Postgres</a:t>
              </a:r>
              <a:endParaRPr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8" name="Google Shape;248;p43"/>
            <p:cNvSpPr/>
            <p:nvPr/>
          </p:nvSpPr>
          <p:spPr>
            <a:xfrm>
              <a:off x="6705575" y="1371600"/>
              <a:ext cx="63900" cy="841200"/>
            </a:xfrm>
            <a:prstGeom prst="leftBracket">
              <a:avLst>
                <a:gd fmla="val 0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" name="Google Shape;249;p43"/>
            <p:cNvSpPr/>
            <p:nvPr/>
          </p:nvSpPr>
          <p:spPr>
            <a:xfrm>
              <a:off x="8811775" y="1366325"/>
              <a:ext cx="63900" cy="846600"/>
            </a:xfrm>
            <a:prstGeom prst="righ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" name="Google Shape;250;p43"/>
            <p:cNvSpPr txBox="1"/>
            <p:nvPr/>
          </p:nvSpPr>
          <p:spPr>
            <a:xfrm>
              <a:off x="7011687" y="1295825"/>
              <a:ext cx="15579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latin typeface="Open Sans"/>
                  <a:ea typeface="Open Sans"/>
                  <a:cs typeface="Open Sans"/>
                  <a:sym typeface="Open Sans"/>
                </a:rPr>
                <a:t>For 1 Million Mixed CRUD Workload</a:t>
              </a:r>
              <a:endParaRPr b="1"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" name="Google Shape;251;p43"/>
            <p:cNvSpPr/>
            <p:nvPr/>
          </p:nvSpPr>
          <p:spPr>
            <a:xfrm>
              <a:off x="6834075" y="1981625"/>
              <a:ext cx="141000" cy="141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3C78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" name="Google Shape;252;p43"/>
            <p:cNvSpPr txBox="1"/>
            <p:nvPr/>
          </p:nvSpPr>
          <p:spPr>
            <a:xfrm>
              <a:off x="6980575" y="1981625"/>
              <a:ext cx="18951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Open Sans"/>
                  <a:ea typeface="Open Sans"/>
                  <a:cs typeface="Open Sans"/>
                  <a:sym typeface="Open Sans"/>
                </a:rPr>
                <a:t>CRDB is 95% faster than Db2</a:t>
              </a:r>
              <a:endParaRPr sz="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53" name="Google Shape;253;p43"/>
            <p:cNvCxnSpPr/>
            <p:nvPr/>
          </p:nvCxnSpPr>
          <p:spPr>
            <a:xfrm>
              <a:off x="6802175" y="1371600"/>
              <a:ext cx="27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43"/>
            <p:cNvCxnSpPr/>
            <p:nvPr/>
          </p:nvCxnSpPr>
          <p:spPr>
            <a:xfrm>
              <a:off x="8501625" y="1366325"/>
              <a:ext cx="271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43"/>
            <p:cNvCxnSpPr/>
            <p:nvPr/>
          </p:nvCxnSpPr>
          <p:spPr>
            <a:xfrm flipH="1" rot="10800000">
              <a:off x="6807525" y="2210213"/>
              <a:ext cx="1966200" cy="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56" name="Google Shape;256;p43"/>
          <p:cNvCxnSpPr/>
          <p:nvPr/>
        </p:nvCxnSpPr>
        <p:spPr>
          <a:xfrm rot="10800000">
            <a:off x="3256225" y="3194675"/>
            <a:ext cx="900" cy="17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43"/>
          <p:cNvCxnSpPr/>
          <p:nvPr/>
        </p:nvCxnSpPr>
        <p:spPr>
          <a:xfrm rot="10800000">
            <a:off x="6151825" y="3194675"/>
            <a:ext cx="900" cy="17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8" name="Google Shape;258;p43"/>
          <p:cNvSpPr txBox="1"/>
          <p:nvPr/>
        </p:nvSpPr>
        <p:spPr>
          <a:xfrm rot="-5400000">
            <a:off x="2639400" y="4002300"/>
            <a:ext cx="11472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Job Execution  Time (ms)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43"/>
          <p:cNvSpPr txBox="1"/>
          <p:nvPr/>
        </p:nvSpPr>
        <p:spPr>
          <a:xfrm rot="-5400000">
            <a:off x="5535000" y="4002300"/>
            <a:ext cx="11472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Job Execution  Time (ms)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Parallelization Benchmark</a:t>
            </a:r>
            <a:endParaRPr/>
          </a:p>
        </p:txBody>
      </p:sp>
      <p:sp>
        <p:nvSpPr>
          <p:cNvPr id="265" name="Google Shape;265;p44"/>
          <p:cNvSpPr txBox="1"/>
          <p:nvPr>
            <p:ph idx="2" type="title"/>
          </p:nvPr>
        </p:nvSpPr>
        <p:spPr>
          <a:xfrm>
            <a:off x="323573" y="710945"/>
            <a:ext cx="8019600" cy="390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Observations</a:t>
            </a:r>
            <a:endParaRPr/>
          </a:p>
        </p:txBody>
      </p:sp>
      <p:sp>
        <p:nvSpPr>
          <p:cNvPr id="266" name="Google Shape;266;p44"/>
          <p:cNvSpPr txBox="1"/>
          <p:nvPr/>
        </p:nvSpPr>
        <p:spPr>
          <a:xfrm>
            <a:off x="311700" y="1241100"/>
            <a:ext cx="62808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For a million record batch workload: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CRDB on average is 27% faster 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compared to managed Postgres in 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AWS RDS and GCP CloudSQL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CRDB on average is 95% faster 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compared to Db2 LUW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CRDB does not require any database partitioning work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, the workload could be parallelized across the number of nodes available. Whereas traditional databases require manual partitioning and 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splitting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the workload based on the partition ranges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CRDB performance gets better compared to traditional databases as the workload size increases [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From 100K to 1M records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]: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Average 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6% additional improvement 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for managed Postgres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-2794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Over 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40% additional improvement</a:t>
            </a: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 for Db2 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4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625" y="1744550"/>
            <a:ext cx="2346650" cy="1439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8" name="Google Shape;268;p44"/>
          <p:cNvSpPr txBox="1"/>
          <p:nvPr/>
        </p:nvSpPr>
        <p:spPr>
          <a:xfrm rot="-5400000">
            <a:off x="6103725" y="2394275"/>
            <a:ext cx="11187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Job Execution Time (ms)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9" name="Google Shape;269;p44"/>
          <p:cNvCxnSpPr/>
          <p:nvPr/>
        </p:nvCxnSpPr>
        <p:spPr>
          <a:xfrm>
            <a:off x="6686100" y="3151675"/>
            <a:ext cx="2299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44"/>
          <p:cNvCxnSpPr/>
          <p:nvPr/>
        </p:nvCxnSpPr>
        <p:spPr>
          <a:xfrm rot="10800000">
            <a:off x="6733575" y="1757525"/>
            <a:ext cx="900" cy="144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1" name="Google Shape;271;p44"/>
          <p:cNvSpPr txBox="1"/>
          <p:nvPr/>
        </p:nvSpPr>
        <p:spPr>
          <a:xfrm>
            <a:off x="7358200" y="3161413"/>
            <a:ext cx="11199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pen Sans"/>
                <a:ea typeface="Open Sans"/>
                <a:cs typeface="Open Sans"/>
                <a:sym typeface="Open Sans"/>
              </a:rPr>
              <a:t>Workload (# Records)</a:t>
            </a:r>
            <a:endParaRPr b="1"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270432"/>
            <a:ext cx="8019600" cy="7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Parallelization Benchmark</a:t>
            </a:r>
            <a:endParaRPr/>
          </a:p>
        </p:txBody>
      </p:sp>
      <p:graphicFrame>
        <p:nvGraphicFramePr>
          <p:cNvPr id="277" name="Google Shape;277;p45"/>
          <p:cNvGraphicFramePr/>
          <p:nvPr/>
        </p:nvGraphicFramePr>
        <p:xfrm>
          <a:off x="1974750" y="101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{7DEC1CF7-7433-4ABD-ACD8-3429C7F81F23}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</a:tblGrid>
              <a:tr h="3429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Batch Size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CRDB 5-Nodes Single-Region Multi-AZ Cluster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Insert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Update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Delete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Mixed CRUD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291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333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365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743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750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731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100K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4945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4266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4872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5316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1M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52645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46753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55758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53402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8" name="Google Shape;278;p45"/>
          <p:cNvSpPr txBox="1"/>
          <p:nvPr>
            <p:ph idx="2" type="title"/>
          </p:nvPr>
        </p:nvSpPr>
        <p:spPr>
          <a:xfrm>
            <a:off x="323573" y="710945"/>
            <a:ext cx="8019600" cy="390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9" name="Google Shape;279;p45"/>
          <p:cNvGraphicFramePr/>
          <p:nvPr/>
        </p:nvGraphicFramePr>
        <p:xfrm>
          <a:off x="57150" y="250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{7DEC1CF7-7433-4ABD-ACD8-3429C7F81F23}</a:tableStyleId>
              </a:tblPr>
              <a:tblGrid>
                <a:gridCol w="505175"/>
                <a:gridCol w="505175"/>
                <a:gridCol w="505175"/>
                <a:gridCol w="505175"/>
                <a:gridCol w="505175"/>
                <a:gridCol w="505175"/>
                <a:gridCol w="505175"/>
                <a:gridCol w="505175"/>
                <a:gridCol w="505175"/>
              </a:tblGrid>
              <a:tr h="280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Batch Size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RDS PG 5Range-Partitions (Multi-Threaded)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CloudSQL PG 5Range-Partitions</a:t>
                      </a:r>
                      <a:r>
                        <a:rPr b="1" lang="en" sz="1000"/>
                        <a:t> </a:t>
                      </a:r>
                      <a:r>
                        <a:rPr b="1" lang="en" sz="1000"/>
                        <a:t>(Multi-Threaded)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80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Insert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Update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Delete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Mixed CRUD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Insert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Update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Delete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Mixed CRUD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1184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1063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1224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1291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994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934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1132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1571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1410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1453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1642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1340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1434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1425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1594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10000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7230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7602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7170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8623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7237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7837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7115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7572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100K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64654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68393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65397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69672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62042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69399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61291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71779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1M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597261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619365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607462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648274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610385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640286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592012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683927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100K Recs</a:t>
                      </a:r>
                      <a:endParaRPr b="1" sz="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CRDB is faster by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19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32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15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2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3%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15%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33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9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26</a:t>
                      </a: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1M </a:t>
                      </a:r>
                      <a:r>
                        <a:rPr b="1" lang="en" sz="600"/>
                        <a:t>Recs</a:t>
                      </a:r>
                      <a:endParaRPr b="1" sz="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CRDB is faster by</a:t>
                      </a:r>
                      <a:endParaRPr b="1" sz="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24%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33%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19%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24%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26%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29%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24%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34%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80" name="Google Shape;280;p45"/>
          <p:cNvGraphicFramePr/>
          <p:nvPr/>
        </p:nvGraphicFramePr>
        <p:xfrm>
          <a:off x="4603725" y="250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{7DEC1CF7-7433-4ABD-ACD8-3429C7F81F23}</a:tableStyleId>
              </a:tblPr>
              <a:tblGrid>
                <a:gridCol w="528550"/>
                <a:gridCol w="528550"/>
                <a:gridCol w="528550"/>
                <a:gridCol w="528550"/>
                <a:gridCol w="528550"/>
                <a:gridCol w="528550"/>
                <a:gridCol w="528550"/>
                <a:gridCol w="528550"/>
              </a:tblGrid>
              <a:tr h="38100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DB2 Partitioned </a:t>
                      </a:r>
                      <a:endParaRPr b="1" sz="10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(Multi-Threaded)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Oracle Partitioned (Multi-Threaded)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3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Insert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Update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Delete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Mixed CRUD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Insert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Update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Delete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Mixed CRUD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782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757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739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857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11610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11051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11215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11292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2541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2035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1859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2303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116033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117705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113268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115669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18068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18931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18114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18628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1102733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1135648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1107563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1115315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123468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131755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131251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124503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1062054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1067512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1068815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1098733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NA</a:t>
                      </a:r>
                      <a:endParaRPr sz="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57%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65%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58%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57%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95%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96%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95%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CC0000"/>
                          </a:solidFill>
                        </a:rPr>
                        <a:t>95%</a:t>
                      </a:r>
                      <a:endParaRPr b="1"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CC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ckroachLabs">
  <a:themeElements>
    <a:clrScheme name="Simple Light">
      <a:dk1>
        <a:srgbClr val="152849"/>
      </a:dk1>
      <a:lt1>
        <a:srgbClr val="FFFFFF"/>
      </a:lt1>
      <a:dk2>
        <a:srgbClr val="152849"/>
      </a:dk2>
      <a:lt2>
        <a:srgbClr val="EEEEEE"/>
      </a:lt2>
      <a:accent1>
        <a:srgbClr val="6933FF"/>
      </a:accent1>
      <a:accent2>
        <a:srgbClr val="00FCED"/>
      </a:accent2>
      <a:accent3>
        <a:srgbClr val="0055FF"/>
      </a:accent3>
      <a:accent4>
        <a:srgbClr val="C2D5FF"/>
      </a:accent4>
      <a:accent5>
        <a:srgbClr val="B921F1"/>
      </a:accent5>
      <a:accent6>
        <a:srgbClr val="F7D6FF"/>
      </a:accent6>
      <a:hlink>
        <a:srgbClr val="003FA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